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1.xml" ContentType="application/vnd.openxmlformats-officedocument.drawingml.diagramColors+xml"/>
  <Override PartName="/customXml/itemProps1.xml" ContentType="application/vnd.openxmlformats-officedocument.customXmlProperties+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diagrams/layout1.xml" ContentType="application/vnd.openxmlformats-officedocument.drawingml.diagramLayout+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613" autoAdjust="0"/>
  </p:normalViewPr>
  <p:slideViewPr>
    <p:cSldViewPr snapToObjects="1">
      <p:cViewPr varScale="1">
        <p:scale>
          <a:sx n="68" d="100"/>
          <a:sy n="68" d="100"/>
        </p:scale>
        <p:origin x="-1446" y="-102"/>
      </p:cViewPr>
      <p:guideLst>
        <p:guide orient="horz" pos="346"/>
        <p:guide pos="2880"/>
      </p:guideLst>
    </p:cSldViewPr>
  </p:slideViewPr>
  <p:notesTextViewPr>
    <p:cViewPr>
      <p:scale>
        <a:sx n="100" d="100"/>
        <a:sy n="100" d="100"/>
      </p:scale>
      <p:origin x="0" y="0"/>
    </p:cViewPr>
  </p:notesTextViewPr>
  <p:gridSpacing cx="46085125" cy="46085125"/>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E5FB13-5459-4B22-B330-89D3C6202881}" type="doc">
      <dgm:prSet loTypeId="urn:microsoft.com/office/officeart/2005/8/layout/chevron1" loCatId="process" qsTypeId="urn:microsoft.com/office/officeart/2005/8/quickstyle/simple1#1" qsCatId="simple" csTypeId="urn:microsoft.com/office/officeart/2005/8/colors/accent2_2" csCatId="accent2" phldr="1"/>
      <dgm:spPr/>
    </dgm:pt>
    <dgm:pt modelId="{B3047793-F16F-4A33-90EC-9A3D60F50598}">
      <dgm:prSet phldrT="[Text]"/>
      <dgm:spPr/>
      <dgm:t>
        <a:bodyPr/>
        <a:lstStyle/>
        <a:p>
          <a:r>
            <a:rPr lang="en-GB" dirty="0" smtClean="0"/>
            <a:t>ENABLE</a:t>
          </a:r>
          <a:endParaRPr lang="en-GB" dirty="0"/>
        </a:p>
      </dgm:t>
    </dgm:pt>
    <dgm:pt modelId="{2D7962A9-5167-409B-9B14-360B646F05E9}" type="parTrans" cxnId="{A9EF3CAD-24D1-47DC-B8C4-8A31E5DE4ABE}">
      <dgm:prSet/>
      <dgm:spPr/>
      <dgm:t>
        <a:bodyPr/>
        <a:lstStyle/>
        <a:p>
          <a:endParaRPr lang="en-GB"/>
        </a:p>
      </dgm:t>
    </dgm:pt>
    <dgm:pt modelId="{6957D90E-7636-4E10-ABDF-EC82DCCCBE37}" type="sibTrans" cxnId="{A9EF3CAD-24D1-47DC-B8C4-8A31E5DE4ABE}">
      <dgm:prSet/>
      <dgm:spPr/>
      <dgm:t>
        <a:bodyPr/>
        <a:lstStyle/>
        <a:p>
          <a:endParaRPr lang="en-GB"/>
        </a:p>
      </dgm:t>
    </dgm:pt>
    <dgm:pt modelId="{9ABABC0C-BED4-4DA0-8679-8D850209B9E7}">
      <dgm:prSet phldrT="[Text]"/>
      <dgm:spPr/>
      <dgm:t>
        <a:bodyPr/>
        <a:lstStyle/>
        <a:p>
          <a:r>
            <a:rPr lang="en-GB" dirty="0" smtClean="0"/>
            <a:t>IMPLEMENT</a:t>
          </a:r>
          <a:endParaRPr lang="en-GB" dirty="0"/>
        </a:p>
      </dgm:t>
    </dgm:pt>
    <dgm:pt modelId="{8BBA2EBA-CFF6-421B-B34D-4A5E55CE71EA}" type="parTrans" cxnId="{CEA11C7D-F40A-45C1-8901-709BAD2BCA7F}">
      <dgm:prSet/>
      <dgm:spPr/>
      <dgm:t>
        <a:bodyPr/>
        <a:lstStyle/>
        <a:p>
          <a:endParaRPr lang="en-GB"/>
        </a:p>
      </dgm:t>
    </dgm:pt>
    <dgm:pt modelId="{43832916-BBBB-4D61-AFD9-EAD16841BB76}" type="sibTrans" cxnId="{CEA11C7D-F40A-45C1-8901-709BAD2BCA7F}">
      <dgm:prSet/>
      <dgm:spPr/>
      <dgm:t>
        <a:bodyPr/>
        <a:lstStyle/>
        <a:p>
          <a:endParaRPr lang="en-GB"/>
        </a:p>
      </dgm:t>
    </dgm:pt>
    <dgm:pt modelId="{ED5A549C-CAD8-4B66-BD75-B60269206FA5}">
      <dgm:prSet phldrT="[Text]"/>
      <dgm:spPr/>
      <dgm:t>
        <a:bodyPr/>
        <a:lstStyle/>
        <a:p>
          <a:r>
            <a:rPr lang="en-GB" dirty="0" smtClean="0"/>
            <a:t>EXPLORE</a:t>
          </a:r>
          <a:endParaRPr lang="en-GB" dirty="0"/>
        </a:p>
      </dgm:t>
    </dgm:pt>
    <dgm:pt modelId="{CCF32785-7427-49B1-A236-8058E0E6EB86}" type="sibTrans" cxnId="{EBBBC58A-0999-45C5-A4C1-3AC64C4FA7E0}">
      <dgm:prSet/>
      <dgm:spPr/>
      <dgm:t>
        <a:bodyPr/>
        <a:lstStyle/>
        <a:p>
          <a:endParaRPr lang="en-GB"/>
        </a:p>
      </dgm:t>
    </dgm:pt>
    <dgm:pt modelId="{9E56403F-F5D9-46AC-9E0E-E83E58FBA5B7}" type="parTrans" cxnId="{EBBBC58A-0999-45C5-A4C1-3AC64C4FA7E0}">
      <dgm:prSet/>
      <dgm:spPr/>
      <dgm:t>
        <a:bodyPr/>
        <a:lstStyle/>
        <a:p>
          <a:endParaRPr lang="en-GB"/>
        </a:p>
      </dgm:t>
    </dgm:pt>
    <dgm:pt modelId="{B5C41202-EF83-4533-913D-00A9A91286FF}" type="pres">
      <dgm:prSet presAssocID="{84E5FB13-5459-4B22-B330-89D3C6202881}" presName="Name0" presStyleCnt="0">
        <dgm:presLayoutVars>
          <dgm:dir/>
          <dgm:animLvl val="lvl"/>
          <dgm:resizeHandles val="exact"/>
        </dgm:presLayoutVars>
      </dgm:prSet>
      <dgm:spPr/>
    </dgm:pt>
    <dgm:pt modelId="{C59AE8B1-93C3-4245-8788-96F1F59286DF}" type="pres">
      <dgm:prSet presAssocID="{ED5A549C-CAD8-4B66-BD75-B60269206FA5}" presName="parTxOnly" presStyleLbl="node1" presStyleIdx="0" presStyleCnt="3" custLinFactNeighborX="-821" custLinFactNeighborY="42105">
        <dgm:presLayoutVars>
          <dgm:chMax val="0"/>
          <dgm:chPref val="0"/>
          <dgm:bulletEnabled val="1"/>
        </dgm:presLayoutVars>
      </dgm:prSet>
      <dgm:spPr/>
      <dgm:t>
        <a:bodyPr/>
        <a:lstStyle/>
        <a:p>
          <a:endParaRPr lang="en-GB"/>
        </a:p>
      </dgm:t>
    </dgm:pt>
    <dgm:pt modelId="{6511A8A6-CF09-4C90-9720-E818C6998593}" type="pres">
      <dgm:prSet presAssocID="{CCF32785-7427-49B1-A236-8058E0E6EB86}" presName="parTxOnlySpace" presStyleCnt="0"/>
      <dgm:spPr/>
    </dgm:pt>
    <dgm:pt modelId="{D4592109-ABC5-467D-9D6B-F397475F01EB}" type="pres">
      <dgm:prSet presAssocID="{B3047793-F16F-4A33-90EC-9A3D60F50598}" presName="parTxOnly" presStyleLbl="node1" presStyleIdx="1" presStyleCnt="3" custLinFactNeighborX="-30136">
        <dgm:presLayoutVars>
          <dgm:chMax val="0"/>
          <dgm:chPref val="0"/>
          <dgm:bulletEnabled val="1"/>
        </dgm:presLayoutVars>
      </dgm:prSet>
      <dgm:spPr/>
      <dgm:t>
        <a:bodyPr/>
        <a:lstStyle/>
        <a:p>
          <a:endParaRPr lang="en-GB"/>
        </a:p>
      </dgm:t>
    </dgm:pt>
    <dgm:pt modelId="{3346C52A-D4A3-4DCD-ACC6-51FCC04CCBB9}" type="pres">
      <dgm:prSet presAssocID="{6957D90E-7636-4E10-ABDF-EC82DCCCBE37}" presName="parTxOnlySpace" presStyleCnt="0"/>
      <dgm:spPr/>
    </dgm:pt>
    <dgm:pt modelId="{3F316EE2-8B7B-4F1F-83FD-50B66428DF9F}" type="pres">
      <dgm:prSet presAssocID="{9ABABC0C-BED4-4DA0-8679-8D850209B9E7}" presName="parTxOnly" presStyleLbl="node1" presStyleIdx="2" presStyleCnt="3">
        <dgm:presLayoutVars>
          <dgm:chMax val="0"/>
          <dgm:chPref val="0"/>
          <dgm:bulletEnabled val="1"/>
        </dgm:presLayoutVars>
      </dgm:prSet>
      <dgm:spPr/>
      <dgm:t>
        <a:bodyPr/>
        <a:lstStyle/>
        <a:p>
          <a:endParaRPr lang="en-GB"/>
        </a:p>
      </dgm:t>
    </dgm:pt>
  </dgm:ptLst>
  <dgm:cxnLst>
    <dgm:cxn modelId="{D79A9E84-27B6-4FBD-9D1D-5296D1E66607}" type="presOf" srcId="{84E5FB13-5459-4B22-B330-89D3C6202881}" destId="{B5C41202-EF83-4533-913D-00A9A91286FF}" srcOrd="0" destOrd="0" presId="urn:microsoft.com/office/officeart/2005/8/layout/chevron1"/>
    <dgm:cxn modelId="{A9EF3CAD-24D1-47DC-B8C4-8A31E5DE4ABE}" srcId="{84E5FB13-5459-4B22-B330-89D3C6202881}" destId="{B3047793-F16F-4A33-90EC-9A3D60F50598}" srcOrd="1" destOrd="0" parTransId="{2D7962A9-5167-409B-9B14-360B646F05E9}" sibTransId="{6957D90E-7636-4E10-ABDF-EC82DCCCBE37}"/>
    <dgm:cxn modelId="{5960C98C-730F-45DB-8B47-1DC6003A7AF4}" type="presOf" srcId="{B3047793-F16F-4A33-90EC-9A3D60F50598}" destId="{D4592109-ABC5-467D-9D6B-F397475F01EB}" srcOrd="0" destOrd="0" presId="urn:microsoft.com/office/officeart/2005/8/layout/chevron1"/>
    <dgm:cxn modelId="{7DFA5A7B-3EBD-4E4A-8503-8977E2B37FD3}" type="presOf" srcId="{ED5A549C-CAD8-4B66-BD75-B60269206FA5}" destId="{C59AE8B1-93C3-4245-8788-96F1F59286DF}" srcOrd="0" destOrd="0" presId="urn:microsoft.com/office/officeart/2005/8/layout/chevron1"/>
    <dgm:cxn modelId="{EBBBC58A-0999-45C5-A4C1-3AC64C4FA7E0}" srcId="{84E5FB13-5459-4B22-B330-89D3C6202881}" destId="{ED5A549C-CAD8-4B66-BD75-B60269206FA5}" srcOrd="0" destOrd="0" parTransId="{9E56403F-F5D9-46AC-9E0E-E83E58FBA5B7}" sibTransId="{CCF32785-7427-49B1-A236-8058E0E6EB86}"/>
    <dgm:cxn modelId="{DB470888-0CDA-4CC8-A18F-19FCFB976E76}" type="presOf" srcId="{9ABABC0C-BED4-4DA0-8679-8D850209B9E7}" destId="{3F316EE2-8B7B-4F1F-83FD-50B66428DF9F}" srcOrd="0" destOrd="0" presId="urn:microsoft.com/office/officeart/2005/8/layout/chevron1"/>
    <dgm:cxn modelId="{CEA11C7D-F40A-45C1-8901-709BAD2BCA7F}" srcId="{84E5FB13-5459-4B22-B330-89D3C6202881}" destId="{9ABABC0C-BED4-4DA0-8679-8D850209B9E7}" srcOrd="2" destOrd="0" parTransId="{8BBA2EBA-CFF6-421B-B34D-4A5E55CE71EA}" sibTransId="{43832916-BBBB-4D61-AFD9-EAD16841BB76}"/>
    <dgm:cxn modelId="{6F853930-AA0E-4F9E-917F-0541A1CD9FCF}" type="presParOf" srcId="{B5C41202-EF83-4533-913D-00A9A91286FF}" destId="{C59AE8B1-93C3-4245-8788-96F1F59286DF}" srcOrd="0" destOrd="0" presId="urn:microsoft.com/office/officeart/2005/8/layout/chevron1"/>
    <dgm:cxn modelId="{C453562B-D692-46BD-9999-84C34F78EE33}" type="presParOf" srcId="{B5C41202-EF83-4533-913D-00A9A91286FF}" destId="{6511A8A6-CF09-4C90-9720-E818C6998593}" srcOrd="1" destOrd="0" presId="urn:microsoft.com/office/officeart/2005/8/layout/chevron1"/>
    <dgm:cxn modelId="{F12F2EE8-EEEE-43DF-969D-C2C2D2DF26D2}" type="presParOf" srcId="{B5C41202-EF83-4533-913D-00A9A91286FF}" destId="{D4592109-ABC5-467D-9D6B-F397475F01EB}" srcOrd="2" destOrd="0" presId="urn:microsoft.com/office/officeart/2005/8/layout/chevron1"/>
    <dgm:cxn modelId="{A6B8C5FA-90B2-4018-B4A3-02642837913A}" type="presParOf" srcId="{B5C41202-EF83-4533-913D-00A9A91286FF}" destId="{3346C52A-D4A3-4DCD-ACC6-51FCC04CCBB9}" srcOrd="3" destOrd="0" presId="urn:microsoft.com/office/officeart/2005/8/layout/chevron1"/>
    <dgm:cxn modelId="{D8CD8945-228F-4437-9F72-C21B258C01FF}" type="presParOf" srcId="{B5C41202-EF83-4533-913D-00A9A91286FF}" destId="{3F316EE2-8B7B-4F1F-83FD-50B66428DF9F}" srcOrd="4" destOrd="0" presId="urn:microsoft.com/office/officeart/2005/8/layout/chevron1"/>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59AE8B1-93C3-4245-8788-96F1F59286DF}">
      <dsp:nvSpPr>
        <dsp:cNvPr id="0" name=""/>
        <dsp:cNvSpPr/>
      </dsp:nvSpPr>
      <dsp:spPr>
        <a:xfrm>
          <a:off x="0" y="0"/>
          <a:ext cx="3103528" cy="446247"/>
        </a:xfrm>
        <a:prstGeom prst="chevron">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4013" tIns="34671" rIns="34671" bIns="34671" numCol="1" spcCol="1270" anchor="ctr" anchorCtr="0">
          <a:noAutofit/>
        </a:bodyPr>
        <a:lstStyle/>
        <a:p>
          <a:pPr lvl="0" algn="ctr" defTabSz="1155700">
            <a:lnSpc>
              <a:spcPct val="90000"/>
            </a:lnSpc>
            <a:spcBef>
              <a:spcPct val="0"/>
            </a:spcBef>
            <a:spcAft>
              <a:spcPct val="35000"/>
            </a:spcAft>
          </a:pPr>
          <a:r>
            <a:rPr lang="en-GB" sz="2600" kern="1200" dirty="0" smtClean="0"/>
            <a:t>EXPLORE</a:t>
          </a:r>
          <a:endParaRPr lang="en-GB" sz="2600" kern="1200" dirty="0"/>
        </a:p>
      </dsp:txBody>
      <dsp:txXfrm>
        <a:off x="0" y="0"/>
        <a:ext cx="3103528" cy="446247"/>
      </dsp:txXfrm>
    </dsp:sp>
    <dsp:sp modelId="{D4592109-ABC5-467D-9D6B-F397475F01EB}">
      <dsp:nvSpPr>
        <dsp:cNvPr id="0" name=""/>
        <dsp:cNvSpPr/>
      </dsp:nvSpPr>
      <dsp:spPr>
        <a:xfrm>
          <a:off x="2702194" y="0"/>
          <a:ext cx="3103528" cy="446247"/>
        </a:xfrm>
        <a:prstGeom prst="chevron">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4013" tIns="34671" rIns="34671" bIns="34671" numCol="1" spcCol="1270" anchor="ctr" anchorCtr="0">
          <a:noAutofit/>
        </a:bodyPr>
        <a:lstStyle/>
        <a:p>
          <a:pPr lvl="0" algn="ctr" defTabSz="1155700">
            <a:lnSpc>
              <a:spcPct val="90000"/>
            </a:lnSpc>
            <a:spcBef>
              <a:spcPct val="0"/>
            </a:spcBef>
            <a:spcAft>
              <a:spcPct val="35000"/>
            </a:spcAft>
          </a:pPr>
          <a:r>
            <a:rPr lang="en-GB" sz="2600" kern="1200" dirty="0" smtClean="0"/>
            <a:t>ENABLE</a:t>
          </a:r>
          <a:endParaRPr lang="en-GB" sz="2600" kern="1200" dirty="0"/>
        </a:p>
      </dsp:txBody>
      <dsp:txXfrm>
        <a:off x="2702194" y="0"/>
        <a:ext cx="3103528" cy="446247"/>
      </dsp:txXfrm>
    </dsp:sp>
    <dsp:sp modelId="{3F316EE2-8B7B-4F1F-83FD-50B66428DF9F}">
      <dsp:nvSpPr>
        <dsp:cNvPr id="0" name=""/>
        <dsp:cNvSpPr/>
      </dsp:nvSpPr>
      <dsp:spPr>
        <a:xfrm>
          <a:off x="5588898" y="0"/>
          <a:ext cx="3103528" cy="446247"/>
        </a:xfrm>
        <a:prstGeom prst="chevron">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4013" tIns="34671" rIns="34671" bIns="34671" numCol="1" spcCol="1270" anchor="ctr" anchorCtr="0">
          <a:noAutofit/>
        </a:bodyPr>
        <a:lstStyle/>
        <a:p>
          <a:pPr lvl="0" algn="ctr" defTabSz="1155700">
            <a:lnSpc>
              <a:spcPct val="90000"/>
            </a:lnSpc>
            <a:spcBef>
              <a:spcPct val="0"/>
            </a:spcBef>
            <a:spcAft>
              <a:spcPct val="35000"/>
            </a:spcAft>
          </a:pPr>
          <a:r>
            <a:rPr lang="en-GB" sz="2600" kern="1200" dirty="0" smtClean="0"/>
            <a:t>IMPLEMENT</a:t>
          </a:r>
          <a:endParaRPr lang="en-GB" sz="2600" kern="1200" dirty="0"/>
        </a:p>
      </dsp:txBody>
      <dsp:txXfrm>
        <a:off x="5588898" y="0"/>
        <a:ext cx="3103528" cy="446247"/>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A3F1FB8C-BDC4-4E5B-A45F-AC884C5A8D2A}" type="datetimeFigureOut">
              <a:rPr lang="en-US"/>
              <a:pPr>
                <a:defRPr/>
              </a:pPr>
              <a:t>10/8/2012</a:t>
            </a:fld>
            <a:endParaRPr lang="en-GB"/>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1F1AB44E-28C4-490D-97A8-599D590C1295}"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64B4886-4467-41EC-8EFC-985195A1A1B1}" type="slidenum">
              <a:rPr lang="en-GB">
                <a:cs typeface="Arial" charset="0"/>
              </a:rPr>
              <a:pPr fontAlgn="base">
                <a:spcBef>
                  <a:spcPct val="0"/>
                </a:spcBef>
                <a:spcAft>
                  <a:spcPct val="0"/>
                </a:spcAft>
              </a:pPr>
              <a:t>1</a:t>
            </a:fld>
            <a:endParaRPr lang="en-GB">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AA4DFD3E-87AD-42F8-A8C4-C900E25DD209}" type="datetimeFigureOut">
              <a:rPr lang="en-US"/>
              <a:pPr>
                <a:defRPr/>
              </a:pPr>
              <a:t>10/8/2012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DB43F2C-BCA3-4942-A653-F773BF98E449}"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CC0D5E5F-0C1C-4C35-8E5E-6F12519F1445}" type="datetimeFigureOut">
              <a:rPr lang="en-US"/>
              <a:pPr>
                <a:defRPr/>
              </a:pPr>
              <a:t>10/8/2012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22934172-93AF-4823-9B41-C1355610BEFE}"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46BB93B9-D7C3-411B-B418-E8C671579CE0}" type="datetimeFigureOut">
              <a:rPr lang="en-US"/>
              <a:pPr>
                <a:defRPr/>
              </a:pPr>
              <a:t>10/8/2012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443F235-F8E5-4E55-8510-5B85D499D651}"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453FCC41-C054-4D92-B0FB-56A4363ADD84}" type="datetimeFigureOut">
              <a:rPr lang="en-US"/>
              <a:pPr>
                <a:defRPr/>
              </a:pPr>
              <a:t>10/8/2012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7632B9C-BDC0-45A4-96A8-B03DF4A7CBF2}"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6ACE1FC-2624-4CEA-A7B8-63826C2ABFA7}" type="datetimeFigureOut">
              <a:rPr lang="en-US"/>
              <a:pPr>
                <a:defRPr/>
              </a:pPr>
              <a:t>10/8/2012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22E894DF-DDF0-421C-A4FF-290FB3964D22}"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F4332B51-047B-455D-95BF-97E44AB463A4}" type="datetimeFigureOut">
              <a:rPr lang="en-US"/>
              <a:pPr>
                <a:defRPr/>
              </a:pPr>
              <a:t>10/8/2012</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08804504-5699-4F15-8E11-7D58DE33786B}"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BDCE2BBB-2534-4E8F-A663-2794EB4B5FFD}" type="datetimeFigureOut">
              <a:rPr lang="en-US"/>
              <a:pPr>
                <a:defRPr/>
              </a:pPr>
              <a:t>10/8/2012</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6729AB24-2BED-48B1-A41E-79DA88CE72C0}"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D47A75C0-E992-41E1-B9AF-D0635B34CEF4}" type="datetimeFigureOut">
              <a:rPr lang="en-US"/>
              <a:pPr>
                <a:defRPr/>
              </a:pPr>
              <a:t>10/8/2012</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46161D12-211E-4EB0-90BB-7EA46B3FEDAB}"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3233C17-E59E-4E53-B5D6-5E4910519F8A}" type="datetimeFigureOut">
              <a:rPr lang="en-US"/>
              <a:pPr>
                <a:defRPr/>
              </a:pPr>
              <a:t>10/8/2012</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BC36D7E1-9330-40A6-8604-B2BEFDA71402}"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3F84A59-90DA-464C-BCD3-112C1E0A002F}" type="datetimeFigureOut">
              <a:rPr lang="en-US"/>
              <a:pPr>
                <a:defRPr/>
              </a:pPr>
              <a:t>10/8/2012</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EA6C1F5C-30DE-4350-A0E9-011EF666CA16}"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1F407C0-C9DA-492C-AAB3-25378F467D59}" type="datetimeFigureOut">
              <a:rPr lang="en-US"/>
              <a:pPr>
                <a:defRPr/>
              </a:pPr>
              <a:t>10/8/2012</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21CB37A6-6BC1-4CC0-AA56-3908F255C9C9}"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1D6616B7-0353-4119-9FF0-C3B6088A5C84}" type="datetimeFigureOut">
              <a:rPr lang="en-US"/>
              <a:pPr>
                <a:defRPr/>
              </a:pPr>
              <a:t>10/8/2012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38B8C156-45A3-412B-A329-096B980BB17B}"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Layout" Target="../diagrams/layout1.xml"/><Relationship Id="rId3" Type="http://schemas.openxmlformats.org/officeDocument/2006/relationships/image" Target="../media/image1.png"/><Relationship Id="rId7" Type="http://schemas.openxmlformats.org/officeDocument/2006/relationships/diagramData" Target="../diagrams/data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www.hda.co.uk/" TargetMode="External"/><Relationship Id="rId11" Type="http://schemas.microsoft.com/office/2007/relationships/diagramDrawing" Target="../diagrams/drawing1.xml"/><Relationship Id="rId5" Type="http://schemas.openxmlformats.org/officeDocument/2006/relationships/hyperlink" Target="http://www.hda.co.uk/southampton-solent-university-career-centre/" TargetMode="External"/><Relationship Id="rId10" Type="http://schemas.openxmlformats.org/officeDocument/2006/relationships/diagramColors" Target="../diagrams/colors1.xml"/><Relationship Id="rId4" Type="http://schemas.openxmlformats.org/officeDocument/2006/relationships/image" Target="../media/image2.jpeg"/><Relationship Id="rId9"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Box 3"/>
          <p:cNvSpPr txBox="1">
            <a:spLocks noChangeArrowheads="1"/>
          </p:cNvSpPr>
          <p:nvPr/>
        </p:nvSpPr>
        <p:spPr bwMode="auto">
          <a:xfrm>
            <a:off x="303213" y="763588"/>
            <a:ext cx="2214562" cy="2154237"/>
          </a:xfrm>
          <a:prstGeom prst="rect">
            <a:avLst/>
          </a:prstGeom>
          <a:noFill/>
          <a:ln w="9525">
            <a:noFill/>
            <a:miter lim="800000"/>
            <a:headEnd/>
            <a:tailEnd/>
          </a:ln>
        </p:spPr>
        <p:txBody>
          <a:bodyPr>
            <a:spAutoFit/>
          </a:bodyPr>
          <a:lstStyle/>
          <a:p>
            <a:r>
              <a:rPr lang="en-GB" sz="1200" b="1"/>
              <a:t>HDA</a:t>
            </a:r>
            <a:r>
              <a:rPr lang="en-GB" sz="1200"/>
              <a:t>, an HR consultancy specialising in talent management and career development, is working with Southampton Solent University to provide all staff with the opportunity to have a confidential and independent career review with an external career coach. </a:t>
            </a:r>
          </a:p>
          <a:p>
            <a:endParaRPr lang="en-GB" sz="1400"/>
          </a:p>
        </p:txBody>
      </p:sp>
      <p:sp>
        <p:nvSpPr>
          <p:cNvPr id="14338" name="TextBox 5"/>
          <p:cNvSpPr txBox="1">
            <a:spLocks noChangeArrowheads="1"/>
          </p:cNvSpPr>
          <p:nvPr/>
        </p:nvSpPr>
        <p:spPr bwMode="auto">
          <a:xfrm>
            <a:off x="2493963" y="763588"/>
            <a:ext cx="2214562" cy="2338387"/>
          </a:xfrm>
          <a:prstGeom prst="rect">
            <a:avLst/>
          </a:prstGeom>
          <a:noFill/>
          <a:ln w="9525">
            <a:noFill/>
            <a:miter lim="800000"/>
            <a:headEnd/>
            <a:tailEnd/>
          </a:ln>
        </p:spPr>
        <p:txBody>
          <a:bodyPr>
            <a:spAutoFit/>
          </a:bodyPr>
          <a:lstStyle/>
          <a:p>
            <a:r>
              <a:rPr lang="en-GB" sz="1200"/>
              <a:t>The career review will help you recognise and capitalise on your career resources: your talents, your knowledge, your skills and your needs.  It can also help you recognise blocks and gaps and look at ways to overcome or fill these. This will equip you to consider and plan your future at SSU and possibly beyond.</a:t>
            </a:r>
          </a:p>
          <a:p>
            <a:endParaRPr lang="en-GB" sz="1400"/>
          </a:p>
        </p:txBody>
      </p:sp>
      <p:sp>
        <p:nvSpPr>
          <p:cNvPr id="14339" name="TextBox 6"/>
          <p:cNvSpPr txBox="1">
            <a:spLocks noChangeArrowheads="1"/>
          </p:cNvSpPr>
          <p:nvPr/>
        </p:nvSpPr>
        <p:spPr bwMode="auto">
          <a:xfrm>
            <a:off x="4684713" y="763588"/>
            <a:ext cx="2214562" cy="2122487"/>
          </a:xfrm>
          <a:prstGeom prst="rect">
            <a:avLst/>
          </a:prstGeom>
          <a:noFill/>
          <a:ln w="9525">
            <a:noFill/>
            <a:miter lim="800000"/>
            <a:headEnd/>
            <a:tailEnd/>
          </a:ln>
        </p:spPr>
        <p:txBody>
          <a:bodyPr>
            <a:spAutoFit/>
          </a:bodyPr>
          <a:lstStyle/>
          <a:p>
            <a:r>
              <a:rPr lang="en-GB" sz="1200"/>
              <a:t>Today people are increasingly responsible for managing their own careers. The chance to work with someone from outside SSU with whom you can talk confidentially, will help you to develop your own career strategies and goals. (in contrast to the organisational focus of appraisal meetings.)</a:t>
            </a:r>
          </a:p>
        </p:txBody>
      </p:sp>
      <p:sp>
        <p:nvSpPr>
          <p:cNvPr id="14340" name="TextBox 7"/>
          <p:cNvSpPr txBox="1">
            <a:spLocks noChangeArrowheads="1"/>
          </p:cNvSpPr>
          <p:nvPr/>
        </p:nvSpPr>
        <p:spPr bwMode="auto">
          <a:xfrm>
            <a:off x="6875463" y="763588"/>
            <a:ext cx="2097087" cy="1938337"/>
          </a:xfrm>
          <a:prstGeom prst="rect">
            <a:avLst/>
          </a:prstGeom>
          <a:noFill/>
          <a:ln w="9525">
            <a:noFill/>
            <a:miter lim="800000"/>
            <a:headEnd/>
            <a:tailEnd/>
          </a:ln>
        </p:spPr>
        <p:txBody>
          <a:bodyPr>
            <a:spAutoFit/>
          </a:bodyPr>
          <a:lstStyle/>
          <a:p>
            <a:r>
              <a:rPr lang="en-GB" sz="1200"/>
              <a:t>You may well determine that your current role is the best fit for you at this time. Even if this is the case you may want to consider some longer term objectives or ideas. Your coach can help you formulate some personal development activities to support these.</a:t>
            </a:r>
          </a:p>
        </p:txBody>
      </p:sp>
      <p:pic>
        <p:nvPicPr>
          <p:cNvPr id="14341" name="Picture 9" descr="logo%20-%20Centred"/>
          <p:cNvPicPr>
            <a:picLocks noChangeAspect="1" noChangeArrowheads="1"/>
          </p:cNvPicPr>
          <p:nvPr/>
        </p:nvPicPr>
        <p:blipFill>
          <a:blip r:embed="rId3" cstate="print"/>
          <a:srcRect/>
          <a:stretch>
            <a:fillRect/>
          </a:stretch>
        </p:blipFill>
        <p:spPr bwMode="auto">
          <a:xfrm>
            <a:off x="309563" y="69850"/>
            <a:ext cx="979487" cy="571500"/>
          </a:xfrm>
          <a:prstGeom prst="rect">
            <a:avLst/>
          </a:prstGeom>
          <a:noFill/>
          <a:ln w="9525">
            <a:noFill/>
            <a:miter lim="800000"/>
            <a:headEnd/>
            <a:tailEnd/>
          </a:ln>
        </p:spPr>
      </p:pic>
      <p:pic>
        <p:nvPicPr>
          <p:cNvPr id="14342" name="Picture 10" descr="Southampton Solent University.JPG"/>
          <p:cNvPicPr>
            <a:picLocks noChangeAspect="1"/>
          </p:cNvPicPr>
          <p:nvPr/>
        </p:nvPicPr>
        <p:blipFill>
          <a:blip r:embed="rId4" cstate="print"/>
          <a:srcRect t="2991"/>
          <a:stretch>
            <a:fillRect/>
          </a:stretch>
        </p:blipFill>
        <p:spPr bwMode="auto">
          <a:xfrm>
            <a:off x="7199313" y="28575"/>
            <a:ext cx="1773237" cy="733425"/>
          </a:xfrm>
          <a:prstGeom prst="rect">
            <a:avLst/>
          </a:prstGeom>
          <a:noFill/>
          <a:ln w="9525">
            <a:noFill/>
            <a:miter lim="800000"/>
            <a:headEnd/>
            <a:tailEnd/>
          </a:ln>
        </p:spPr>
      </p:pic>
      <p:sp>
        <p:nvSpPr>
          <p:cNvPr id="14343" name="Rectangle 1"/>
          <p:cNvSpPr>
            <a:spLocks noChangeArrowheads="1"/>
          </p:cNvSpPr>
          <p:nvPr/>
        </p:nvSpPr>
        <p:spPr bwMode="auto">
          <a:xfrm>
            <a:off x="1663700" y="69850"/>
            <a:ext cx="5211763" cy="368300"/>
          </a:xfrm>
          <a:prstGeom prst="rect">
            <a:avLst/>
          </a:prstGeom>
          <a:noFill/>
          <a:ln w="9525">
            <a:noFill/>
            <a:miter lim="800000"/>
            <a:headEnd/>
            <a:tailEnd/>
          </a:ln>
        </p:spPr>
        <p:txBody>
          <a:bodyPr wrap="none" anchor="ctr">
            <a:spAutoFit/>
          </a:bodyPr>
          <a:lstStyle/>
          <a:p>
            <a:pPr algn="ctr"/>
            <a:r>
              <a:rPr lang="en-GB" b="1">
                <a:solidFill>
                  <a:schemeClr val="accent2"/>
                </a:solidFill>
                <a:cs typeface="Times New Roman" pitchFamily="18" charset="0"/>
              </a:rPr>
              <a:t>Southampton Solent University Career Centre</a:t>
            </a:r>
            <a:endParaRPr lang="en-GB">
              <a:solidFill>
                <a:schemeClr val="accent2"/>
              </a:solidFill>
            </a:endParaRPr>
          </a:p>
        </p:txBody>
      </p:sp>
      <p:sp>
        <p:nvSpPr>
          <p:cNvPr id="14344" name="TextBox 15"/>
          <p:cNvSpPr txBox="1">
            <a:spLocks noChangeArrowheads="1"/>
          </p:cNvSpPr>
          <p:nvPr/>
        </p:nvSpPr>
        <p:spPr bwMode="auto">
          <a:xfrm>
            <a:off x="260350" y="3024188"/>
            <a:ext cx="8712200" cy="646331"/>
          </a:xfrm>
          <a:prstGeom prst="rect">
            <a:avLst/>
          </a:prstGeom>
          <a:noFill/>
          <a:ln w="9525">
            <a:noFill/>
            <a:miter lim="800000"/>
            <a:headEnd/>
            <a:tailEnd/>
          </a:ln>
        </p:spPr>
        <p:txBody>
          <a:bodyPr>
            <a:spAutoFit/>
          </a:bodyPr>
          <a:lstStyle/>
          <a:p>
            <a:r>
              <a:rPr lang="en-GB" sz="1200" dirty="0"/>
              <a:t>HDA has set up an online resource centre </a:t>
            </a:r>
            <a:r>
              <a:rPr lang="en-GB" sz="1200" dirty="0" smtClean="0"/>
              <a:t>at</a:t>
            </a:r>
            <a:r>
              <a:rPr lang="en-GB" sz="1200" dirty="0" smtClean="0"/>
              <a:t>: </a:t>
            </a:r>
            <a:r>
              <a:rPr lang="en-GB" sz="1200" dirty="0" smtClean="0">
                <a:hlinkClick r:id="rId5"/>
              </a:rPr>
              <a:t>http://www.hda.co.uk/southampton-solent-university-career-centre</a:t>
            </a:r>
            <a:r>
              <a:rPr lang="en-GB" sz="1200" dirty="0" smtClean="0">
                <a:hlinkClick r:id="rId5"/>
              </a:rPr>
              <a:t>/</a:t>
            </a:r>
            <a:r>
              <a:rPr lang="en-GB" sz="1200" dirty="0" smtClean="0"/>
              <a:t> .</a:t>
            </a:r>
            <a:r>
              <a:rPr lang="en-GB" sz="1200" dirty="0" smtClean="0"/>
              <a:t> </a:t>
            </a:r>
            <a:r>
              <a:rPr lang="en-GB" sz="1200" dirty="0"/>
              <a:t>This centre contains information, exercises, links and documents that will help you assess and manage your career and develop fruitful discussions with your coach</a:t>
            </a:r>
            <a:r>
              <a:rPr lang="en-GB" sz="1200" dirty="0" smtClean="0"/>
              <a:t>. Sessions </a:t>
            </a:r>
            <a:r>
              <a:rPr lang="en-GB" sz="1200" dirty="0"/>
              <a:t>with your coach will focus on </a:t>
            </a:r>
            <a:r>
              <a:rPr lang="en-GB" sz="1200" b="1" dirty="0"/>
              <a:t>three</a:t>
            </a:r>
            <a:r>
              <a:rPr lang="en-GB" sz="1200" dirty="0"/>
              <a:t> activities:</a:t>
            </a:r>
          </a:p>
        </p:txBody>
      </p:sp>
      <p:sp>
        <p:nvSpPr>
          <p:cNvPr id="14345" name="Rectangle 29"/>
          <p:cNvSpPr>
            <a:spLocks noChangeArrowheads="1"/>
          </p:cNvSpPr>
          <p:nvPr/>
        </p:nvSpPr>
        <p:spPr bwMode="auto">
          <a:xfrm>
            <a:off x="82550" y="5994284"/>
            <a:ext cx="9156700" cy="1097736"/>
          </a:xfrm>
          <a:prstGeom prst="rect">
            <a:avLst/>
          </a:prstGeom>
          <a:noFill/>
          <a:ln w="9525">
            <a:noFill/>
            <a:miter lim="800000"/>
            <a:headEnd/>
            <a:tailEnd/>
          </a:ln>
        </p:spPr>
        <p:txBody>
          <a:bodyPr wrap="square">
            <a:spAutoFit/>
          </a:bodyPr>
          <a:lstStyle/>
          <a:p>
            <a:pPr algn="ctr">
              <a:tabLst>
                <a:tab pos="1885950" algn="l"/>
              </a:tabLst>
            </a:pPr>
            <a:r>
              <a:rPr lang="en-GB" sz="1400" b="1" dirty="0"/>
              <a:t>Please review our resource centre </a:t>
            </a:r>
            <a:r>
              <a:rPr lang="en-GB" sz="1400" dirty="0" smtClean="0">
                <a:hlinkClick r:id="rId5"/>
              </a:rPr>
              <a:t>http://www.hda.co.uk/southampton-solent-university-career-centre</a:t>
            </a:r>
            <a:r>
              <a:rPr lang="en-GB" sz="1400" dirty="0" smtClean="0">
                <a:hlinkClick r:id="rId5"/>
              </a:rPr>
              <a:t>/</a:t>
            </a:r>
            <a:r>
              <a:rPr lang="en-GB" sz="1400" dirty="0" smtClean="0"/>
              <a:t> </a:t>
            </a:r>
            <a:r>
              <a:rPr lang="en-GB" sz="1400" b="1" dirty="0" smtClean="0"/>
              <a:t> for </a:t>
            </a:r>
            <a:r>
              <a:rPr lang="en-GB" sz="1400" b="1" dirty="0"/>
              <a:t>coaching dates and contact instructions We look forward to working with you</a:t>
            </a:r>
          </a:p>
          <a:p>
            <a:pPr algn="ctr">
              <a:spcBef>
                <a:spcPts val="200"/>
              </a:spcBef>
              <a:tabLst>
                <a:tab pos="1885950" algn="l"/>
              </a:tabLst>
            </a:pPr>
            <a:endParaRPr lang="en-GB" sz="1000" b="1" dirty="0"/>
          </a:p>
          <a:p>
            <a:pPr algn="ctr">
              <a:spcBef>
                <a:spcPts val="200"/>
              </a:spcBef>
              <a:tabLst>
                <a:tab pos="1885950" algn="l"/>
              </a:tabLst>
            </a:pPr>
            <a:r>
              <a:rPr lang="en-GB" sz="1000" b="1" dirty="0"/>
              <a:t>For more information about HDA please visit our website at </a:t>
            </a:r>
            <a:r>
              <a:rPr lang="en-GB" sz="1000" b="1" dirty="0">
                <a:hlinkClick r:id="rId6"/>
              </a:rPr>
              <a:t>www.hda.co.uk</a:t>
            </a:r>
            <a:r>
              <a:rPr lang="en-GB" sz="1000" b="1" dirty="0"/>
              <a:t> </a:t>
            </a:r>
            <a:endParaRPr lang="en-GB" sz="1000" dirty="0"/>
          </a:p>
          <a:p>
            <a:pPr algn="ctr">
              <a:tabLst>
                <a:tab pos="1885950" algn="l"/>
              </a:tabLst>
            </a:pPr>
            <a:endParaRPr lang="en-GB" sz="1400" dirty="0"/>
          </a:p>
        </p:txBody>
      </p:sp>
      <p:sp>
        <p:nvSpPr>
          <p:cNvPr id="33" name="Rectangle 32"/>
          <p:cNvSpPr/>
          <p:nvPr/>
        </p:nvSpPr>
        <p:spPr>
          <a:xfrm>
            <a:off x="309563" y="747713"/>
            <a:ext cx="8662987" cy="2170112"/>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graphicFrame>
        <p:nvGraphicFramePr>
          <p:cNvPr id="9" name="Diagram 8"/>
          <p:cNvGraphicFramePr/>
          <p:nvPr/>
        </p:nvGraphicFramePr>
        <p:xfrm>
          <a:off x="304800" y="3744035"/>
          <a:ext cx="8694974" cy="44624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4348" name="Rectangle 18"/>
          <p:cNvSpPr>
            <a:spLocks noChangeArrowheads="1"/>
          </p:cNvSpPr>
          <p:nvPr/>
        </p:nvSpPr>
        <p:spPr bwMode="auto">
          <a:xfrm>
            <a:off x="349250" y="4539348"/>
            <a:ext cx="2800350" cy="1004887"/>
          </a:xfrm>
          <a:prstGeom prst="rect">
            <a:avLst/>
          </a:prstGeom>
          <a:noFill/>
          <a:ln w="9525">
            <a:noFill/>
            <a:miter lim="800000"/>
            <a:headEnd/>
            <a:tailEnd/>
          </a:ln>
        </p:spPr>
        <p:txBody>
          <a:bodyPr>
            <a:spAutoFit/>
          </a:bodyPr>
          <a:lstStyle/>
          <a:p>
            <a:r>
              <a:rPr lang="en-GB" sz="1200" b="1" dirty="0"/>
              <a:t>EXPLORE</a:t>
            </a:r>
            <a:r>
              <a:rPr lang="en-GB" sz="1200" dirty="0"/>
              <a:t> – Tell your story and your current situation. Consider influences and concerns that have affected you and your decisions in the past.</a:t>
            </a:r>
          </a:p>
          <a:p>
            <a:endParaRPr lang="en-GB" sz="1200" dirty="0"/>
          </a:p>
        </p:txBody>
      </p:sp>
      <p:sp>
        <p:nvSpPr>
          <p:cNvPr id="14349" name="Rectangle 6"/>
          <p:cNvSpPr>
            <a:spLocks noChangeArrowheads="1"/>
          </p:cNvSpPr>
          <p:nvPr/>
        </p:nvSpPr>
        <p:spPr bwMode="auto">
          <a:xfrm>
            <a:off x="3194050" y="4528235"/>
            <a:ext cx="2933700" cy="1016000"/>
          </a:xfrm>
          <a:prstGeom prst="rect">
            <a:avLst/>
          </a:prstGeom>
          <a:noFill/>
          <a:ln w="9525">
            <a:noFill/>
            <a:miter lim="800000"/>
            <a:headEnd/>
            <a:tailEnd/>
          </a:ln>
        </p:spPr>
        <p:txBody>
          <a:bodyPr anchor="ctr">
            <a:spAutoFit/>
          </a:bodyPr>
          <a:lstStyle/>
          <a:p>
            <a:r>
              <a:rPr lang="en-GB" sz="1200" b="1" dirty="0"/>
              <a:t>ENABLE</a:t>
            </a:r>
            <a:r>
              <a:rPr lang="en-GB" sz="1200" dirty="0"/>
              <a:t> – Develop a clearer understanding of who you are and what you want.</a:t>
            </a:r>
            <a:br>
              <a:rPr lang="en-GB" sz="1200" dirty="0"/>
            </a:br>
            <a:r>
              <a:rPr lang="en-GB" sz="1200" dirty="0"/>
              <a:t>This will answer the question: </a:t>
            </a:r>
          </a:p>
          <a:p>
            <a:r>
              <a:rPr lang="en-GB" sz="1200" b="1" dirty="0"/>
              <a:t>Where do you want to be?</a:t>
            </a:r>
          </a:p>
        </p:txBody>
      </p:sp>
      <p:sp>
        <p:nvSpPr>
          <p:cNvPr id="14350" name="Rectangle 7"/>
          <p:cNvSpPr>
            <a:spLocks noChangeArrowheads="1"/>
          </p:cNvSpPr>
          <p:nvPr/>
        </p:nvSpPr>
        <p:spPr bwMode="auto">
          <a:xfrm>
            <a:off x="6083300" y="4538083"/>
            <a:ext cx="2889250" cy="646112"/>
          </a:xfrm>
          <a:prstGeom prst="rect">
            <a:avLst/>
          </a:prstGeom>
          <a:noFill/>
          <a:ln w="9525">
            <a:noFill/>
            <a:miter lim="800000"/>
            <a:headEnd/>
            <a:tailEnd/>
          </a:ln>
        </p:spPr>
        <p:txBody>
          <a:bodyPr anchor="ctr">
            <a:spAutoFit/>
          </a:bodyPr>
          <a:lstStyle/>
          <a:p>
            <a:r>
              <a:rPr lang="en-GB" sz="1200" b="1" dirty="0">
                <a:cs typeface="Times New Roman" pitchFamily="18" charset="0"/>
              </a:rPr>
              <a:t>IMPLEMENT</a:t>
            </a:r>
            <a:r>
              <a:rPr lang="en-GB" sz="1200" dirty="0">
                <a:cs typeface="Times New Roman" pitchFamily="18" charset="0"/>
              </a:rPr>
              <a:t> – Develop an </a:t>
            </a:r>
            <a:r>
              <a:rPr lang="en-GB" sz="1200" b="1" dirty="0">
                <a:cs typeface="Times New Roman" pitchFamily="18" charset="0"/>
              </a:rPr>
              <a:t>action plan</a:t>
            </a:r>
            <a:r>
              <a:rPr lang="en-GB" sz="1200" dirty="0">
                <a:cs typeface="Times New Roman" pitchFamily="18" charset="0"/>
              </a:rPr>
              <a:t>, to utilise your strengths and address your obstacles and fears.</a:t>
            </a:r>
            <a:endParaRPr lang="en-GB" sz="1200" dirty="0"/>
          </a:p>
        </p:txBody>
      </p:sp>
      <p:sp>
        <p:nvSpPr>
          <p:cNvPr id="34" name="Rectangle 33"/>
          <p:cNvSpPr/>
          <p:nvPr/>
        </p:nvSpPr>
        <p:spPr>
          <a:xfrm>
            <a:off x="304800" y="4391865"/>
            <a:ext cx="8667750" cy="14224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995E39257232648B96AF6E235755CE4" ma:contentTypeVersion="0" ma:contentTypeDescription="Create a new document." ma:contentTypeScope="" ma:versionID="bfffb65eb963f3fbbdd8f4236bc864f9">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BF77D63-B7EA-47A8-8300-A28C861BBF5E}">
  <ds:schemaRefs>
    <ds:schemaRef ds:uri="http://schemas.microsoft.com/sharepoint/v3/contenttype/forms"/>
  </ds:schemaRefs>
</ds:datastoreItem>
</file>

<file path=customXml/itemProps2.xml><?xml version="1.0" encoding="utf-8"?>
<ds:datastoreItem xmlns:ds="http://schemas.openxmlformats.org/officeDocument/2006/customXml" ds:itemID="{34E49DC8-6FF7-4992-B10E-0BF09FE3E376}">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1F1A8352-5106-4414-B17E-26F6E510F4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378</TotalTime>
  <Words>353</Words>
  <Application>Microsoft Office PowerPoint</Application>
  <PresentationFormat>On-screen Show (4:3)</PresentationFormat>
  <Paragraphs>17</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sxg</dc:creator>
  <cp:lastModifiedBy>Luke Butcher</cp:lastModifiedBy>
  <cp:revision>37</cp:revision>
  <dcterms:created xsi:type="dcterms:W3CDTF">2009-11-02T09:02:10Z</dcterms:created>
  <dcterms:modified xsi:type="dcterms:W3CDTF">2012-10-08T13:21:35Z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0x0101006995E39257232648B96AF6E235755CE4</vt:lpwstr>
  </property>
</Properties>
</file>